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21" r:id="rId5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FF"/>
    <a:srgbClr val="CCFFFF"/>
    <a:srgbClr val="66FFFF"/>
    <a:srgbClr val="CCFFCC"/>
    <a:srgbClr val="FFFF99"/>
    <a:srgbClr val="FFFF66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169BB2-18E9-45F6-B907-E46839859677}" v="23" dt="2025-05-13T05:53:43.9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6233" autoAdjust="0"/>
  </p:normalViewPr>
  <p:slideViewPr>
    <p:cSldViewPr snapToGrid="0">
      <p:cViewPr varScale="1">
        <p:scale>
          <a:sx n="110" d="100"/>
          <a:sy n="110" d="100"/>
        </p:scale>
        <p:origin x="1800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890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62B1DCB-D73C-4F09-BEA5-DF3CF2C47D81}" type="datetimeFigureOut">
              <a:rPr lang="ja-JP" altLang="en-US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890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CDEF9A4-AF56-4539-BBDB-706C6E6282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15829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90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FE2EC41-449D-4BA1-AD27-EA864C3CA69B}" type="datetimeFigureOut">
              <a:rPr lang="ja-JP" altLang="en-US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15" tIns="45308" rIns="90615" bIns="4530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049" y="4686538"/>
            <a:ext cx="5387666" cy="4439132"/>
          </a:xfrm>
          <a:prstGeom prst="rect">
            <a:avLst/>
          </a:prstGeom>
        </p:spPr>
        <p:txBody>
          <a:bodyPr vert="horz" lIns="90615" tIns="45308" rIns="90615" bIns="4530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90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A7E7DC0-1654-4BC9-877C-B9F3F854953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00626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7E7DC0-1654-4BC9-877C-B9F3F8549534}" type="slidenum">
              <a:rPr lang="ja-JP" altLang="en-US" smtClean="0"/>
              <a:pPr>
                <a:defRPr/>
              </a:pPr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8174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F2760-A9AC-4823-96B7-E683081E2399}" type="datetime1">
              <a:rPr lang="ja-JP" altLang="en-US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EA2EE-ADBA-41A2-B93F-5D9D6FF435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789F1-64A4-4296-A24B-1D2B58186591}" type="datetime1">
              <a:rPr lang="ja-JP" altLang="en-US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ECF69-8EEA-4A84-88C4-FE351E1FBD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51E31-EB81-4F68-A09F-268728FC2308}" type="datetime1">
              <a:rPr lang="ja-JP" altLang="en-US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830F2-9DEB-4A89-8B6C-32457244D3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C1719-7051-4887-9AD3-2E441B1474A7}" type="datetime1">
              <a:rPr lang="ja-JP" altLang="en-US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438CD-78F7-47F2-AE2D-4A572724E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02DAB-777F-4203-B12B-37164296ED61}" type="datetime1">
              <a:rPr lang="ja-JP" altLang="en-US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943DE-A5B9-44FD-913F-E875FCD6E1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11AF-7150-4B9B-9B8E-52F977C677C1}" type="datetime1">
              <a:rPr lang="ja-JP" altLang="en-US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9C70E-7B2A-4D33-B126-13E6B932D4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E7E63-35D2-4127-A74E-5A9FD04F1DE9}" type="datetime1">
              <a:rPr lang="ja-JP" altLang="en-US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F491-15DC-4689-8B78-C9CCC14055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EAF93-8365-4479-B1DE-2301C3578E88}" type="datetime1">
              <a:rPr lang="ja-JP" altLang="en-US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E3A08-9D6E-4B47-B539-93DEF12386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9D174-A4F4-47D4-8910-E1F2630DFC7C}" type="datetime1">
              <a:rPr lang="ja-JP" altLang="en-US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4DB45-DA9E-49E9-8D6F-4AD149FC8F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9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76056-E3E6-46A0-B41E-D50713847F9D}" type="datetime1">
              <a:rPr lang="ja-JP" altLang="en-US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C14F2-F706-49EF-9208-A1CFFDDE3F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2C117-41A9-471A-9408-DB5C91C76A0B}" type="datetime1">
              <a:rPr lang="ja-JP" altLang="en-US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B13D1-2B27-47F4-8483-7F400D4519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D55844F-78C7-4E62-AAED-2C4B002BCA42}" type="datetime1">
              <a:rPr lang="ja-JP" altLang="en-US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81838" y="65897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5C4D563-CEB3-45B3-A733-D804ADB5F9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1613" y="23873"/>
            <a:ext cx="89448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2813"/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○○事業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 defTabSz="912813"/>
            <a:r>
              <a:rPr lang="ja-JP" altLang="en-US" sz="1100" b="1">
                <a:latin typeface="HG丸ｺﾞｼｯｸM-PRO" pitchFamily="50" charset="-128"/>
                <a:ea typeface="HG丸ｺﾞｼｯｸM-PRO" pitchFamily="50" charset="-128"/>
              </a:rPr>
              <a:t>申請者：</a:t>
            </a:r>
            <a:r>
              <a:rPr lang="ja-JP" altLang="en-US" sz="1100" b="1" dirty="0">
                <a:latin typeface="HG丸ｺﾞｼｯｸM-PRO" pitchFamily="50" charset="-128"/>
                <a:ea typeface="HG丸ｺﾞｼｯｸM-PRO" pitchFamily="50" charset="-128"/>
              </a:rPr>
              <a:t>○○（幹事者）</a:t>
            </a:r>
            <a:endParaRPr lang="en-US" altLang="ja-JP" sz="11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 defTabSz="912813"/>
            <a:r>
              <a:rPr lang="ja-JP" altLang="en-US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事業費等：</a:t>
            </a:r>
            <a:r>
              <a:rPr lang="en-US" altLang="ja-JP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20</a:t>
            </a:r>
            <a:r>
              <a:rPr lang="ja-JP" altLang="en-US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２</a:t>
            </a:r>
            <a:r>
              <a:rPr lang="en-US" altLang="ja-JP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en-US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年度 事業費</a:t>
            </a:r>
            <a:r>
              <a:rPr lang="ja-JP" altLang="en-US" sz="1050" b="1" dirty="0">
                <a:latin typeface="HG丸ｺﾞｼｯｸM-PRO" pitchFamily="50" charset="-128"/>
                <a:ea typeface="HG丸ｺﾞｼｯｸM-PRO" pitchFamily="50" charset="-128"/>
              </a:rPr>
              <a:t>○○百万円、</a:t>
            </a:r>
            <a:r>
              <a:rPr lang="en-US" altLang="ja-JP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20</a:t>
            </a:r>
            <a:r>
              <a:rPr lang="ja-JP" altLang="en-US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２</a:t>
            </a:r>
            <a:r>
              <a:rPr lang="en-US" altLang="ja-JP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6</a:t>
            </a:r>
            <a:r>
              <a:rPr lang="ja-JP" altLang="en-US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年度 事業費</a:t>
            </a:r>
            <a:r>
              <a:rPr lang="ja-JP" altLang="en-US" sz="1050" b="1" dirty="0">
                <a:latin typeface="HG丸ｺﾞｼｯｸM-PRO" pitchFamily="50" charset="-128"/>
                <a:ea typeface="HG丸ｺﾞｼｯｸM-PRO" pitchFamily="50" charset="-128"/>
              </a:rPr>
              <a:t>○○百万円、</a:t>
            </a:r>
            <a:r>
              <a:rPr lang="en-US" altLang="ja-JP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20</a:t>
            </a:r>
            <a:r>
              <a:rPr lang="ja-JP" altLang="en-US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２</a:t>
            </a:r>
            <a:r>
              <a:rPr lang="en-US" altLang="ja-JP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lang="ja-JP" altLang="en-US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年度 事業費</a:t>
            </a:r>
            <a:r>
              <a:rPr lang="ja-JP" altLang="en-US" sz="1050" b="1" dirty="0">
                <a:latin typeface="HG丸ｺﾞｼｯｸM-PRO" pitchFamily="50" charset="-128"/>
                <a:ea typeface="HG丸ｺﾞｼｯｸM-PRO" pitchFamily="50" charset="-128"/>
              </a:rPr>
              <a:t>○○百万円</a:t>
            </a:r>
            <a:endParaRPr lang="en-US" altLang="ja-JP" sz="105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 defTabSz="912813"/>
            <a:r>
              <a:rPr lang="ja-JP" altLang="en-US" sz="1050" b="1" dirty="0"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r>
              <a:rPr lang="en-US" altLang="ja-JP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20</a:t>
            </a:r>
            <a:r>
              <a:rPr lang="ja-JP" altLang="en-US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２</a:t>
            </a:r>
            <a:r>
              <a:rPr lang="en-US" altLang="ja-JP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en-US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年度 補助額</a:t>
            </a:r>
            <a:r>
              <a:rPr lang="ja-JP" altLang="en-US" sz="1050" b="1" dirty="0">
                <a:latin typeface="HG丸ｺﾞｼｯｸM-PRO" pitchFamily="50" charset="-128"/>
                <a:ea typeface="HG丸ｺﾞｼｯｸM-PRO" pitchFamily="50" charset="-128"/>
              </a:rPr>
              <a:t>○○百万円、</a:t>
            </a:r>
            <a:r>
              <a:rPr lang="en-US" altLang="ja-JP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20</a:t>
            </a:r>
            <a:r>
              <a:rPr lang="ja-JP" altLang="en-US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２</a:t>
            </a:r>
            <a:r>
              <a:rPr lang="en-US" altLang="ja-JP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6</a:t>
            </a:r>
            <a:r>
              <a:rPr lang="ja-JP" altLang="en-US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年度 補助額</a:t>
            </a:r>
            <a:r>
              <a:rPr lang="ja-JP" altLang="en-US" sz="1050" b="1" dirty="0">
                <a:latin typeface="HG丸ｺﾞｼｯｸM-PRO" pitchFamily="50" charset="-128"/>
                <a:ea typeface="HG丸ｺﾞｼｯｸM-PRO" pitchFamily="50" charset="-128"/>
              </a:rPr>
              <a:t>○○百万円、</a:t>
            </a:r>
            <a:r>
              <a:rPr lang="en-US" altLang="ja-JP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20</a:t>
            </a:r>
            <a:r>
              <a:rPr lang="ja-JP" altLang="en-US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２</a:t>
            </a:r>
            <a:r>
              <a:rPr lang="en-US" altLang="ja-JP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lang="ja-JP" altLang="en-US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年度 補助額</a:t>
            </a:r>
            <a:r>
              <a:rPr lang="ja-JP" altLang="en-US" sz="1050" b="1" dirty="0">
                <a:latin typeface="HG丸ｺﾞｼｯｸM-PRO" pitchFamily="50" charset="-128"/>
                <a:ea typeface="HG丸ｺﾞｼｯｸM-PRO" pitchFamily="50" charset="-128"/>
              </a:rPr>
              <a:t>○○百万円</a:t>
            </a:r>
            <a:endParaRPr lang="en-US" altLang="ja-JP" sz="105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106496" y="828943"/>
            <a:ext cx="4392902" cy="4343943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テキスト ボックス 8"/>
          <p:cNvSpPr txBox="1">
            <a:spLocks noChangeArrowheads="1"/>
          </p:cNvSpPr>
          <p:nvPr/>
        </p:nvSpPr>
        <p:spPr bwMode="auto">
          <a:xfrm>
            <a:off x="118166" y="937233"/>
            <a:ext cx="4098060" cy="3406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１．事業の目的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２．実施内容・方法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３．次世代革新炉建設に向けた提供価値と事業計画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900"/>
              </a:spcAft>
              <a:buClr>
                <a:srgbClr val="0098D0"/>
              </a:buClr>
              <a:buSzPct val="120000"/>
              <a:defRPr/>
            </a:pPr>
            <a:endParaRPr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4" name="角丸四角形吹き出し 33"/>
          <p:cNvSpPr/>
          <p:nvPr/>
        </p:nvSpPr>
        <p:spPr>
          <a:xfrm>
            <a:off x="1425750" y="-263677"/>
            <a:ext cx="1349200" cy="297413"/>
          </a:xfrm>
          <a:prstGeom prst="wedgeRoundRectCallout">
            <a:avLst>
              <a:gd name="adj1" fmla="val -94806"/>
              <a:gd name="adj2" fmla="val 82454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pPr algn="ctr"/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事業名を記載</a:t>
            </a:r>
            <a:endParaRPr kumimoji="1" lang="ja-JP" altLang="en-US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63" name="テキスト ボックス 8"/>
          <p:cNvSpPr txBox="1">
            <a:spLocks noChangeArrowheads="1"/>
          </p:cNvSpPr>
          <p:nvPr/>
        </p:nvSpPr>
        <p:spPr bwMode="auto">
          <a:xfrm>
            <a:off x="201889" y="5218795"/>
            <a:ext cx="4210068" cy="17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今年度以降のスケジュール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67" name="表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164053"/>
              </p:ext>
            </p:extLst>
          </p:nvPr>
        </p:nvGraphicFramePr>
        <p:xfrm>
          <a:off x="106496" y="5412892"/>
          <a:ext cx="4380780" cy="13671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7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09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1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52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1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33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727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実施内容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5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事業費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389865"/>
              </p:ext>
            </p:extLst>
          </p:nvPr>
        </p:nvGraphicFramePr>
        <p:xfrm>
          <a:off x="4644603" y="5412891"/>
          <a:ext cx="4341880" cy="1354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6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6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14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2025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～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2028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～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2031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～・・・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22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実施内容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25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事業費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" name="テキスト ボックス 8"/>
          <p:cNvSpPr txBox="1">
            <a:spLocks noChangeArrowheads="1"/>
          </p:cNvSpPr>
          <p:nvPr/>
        </p:nvSpPr>
        <p:spPr bwMode="auto">
          <a:xfrm>
            <a:off x="4698908" y="5203264"/>
            <a:ext cx="4210068" cy="174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実用化までの中長期的スケジュール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189893" y="0"/>
            <a:ext cx="88998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b="1" dirty="0">
                <a:latin typeface="HG丸ｺﾞｼｯｸM-PRO" pitchFamily="50" charset="-128"/>
                <a:ea typeface="HG丸ｺﾞｼｯｸM-PRO" pitchFamily="50" charset="-128"/>
              </a:rPr>
              <a:t>（様式３）</a:t>
            </a:r>
            <a:endParaRPr lang="ja-JP" altLang="en-US" sz="1050" dirty="0"/>
          </a:p>
        </p:txBody>
      </p:sp>
      <p:sp>
        <p:nvSpPr>
          <p:cNvPr id="21" name="角丸四角形吹き出し 20"/>
          <p:cNvSpPr/>
          <p:nvPr/>
        </p:nvSpPr>
        <p:spPr>
          <a:xfrm>
            <a:off x="9491504" y="4686813"/>
            <a:ext cx="1246105" cy="686620"/>
          </a:xfrm>
          <a:prstGeom prst="wedgeRoundRectCallout">
            <a:avLst>
              <a:gd name="adj1" fmla="val -101104"/>
              <a:gd name="adj2" fmla="val 73694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年限の区切りは事業計画に合うように適宜変更のこと。</a:t>
            </a:r>
            <a:endParaRPr kumimoji="1" lang="ja-JP" altLang="en-US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3" name="テキスト ボックス 8"/>
          <p:cNvSpPr txBox="1">
            <a:spLocks noChangeArrowheads="1"/>
          </p:cNvSpPr>
          <p:nvPr/>
        </p:nvSpPr>
        <p:spPr bwMode="auto">
          <a:xfrm>
            <a:off x="159356" y="4738371"/>
            <a:ext cx="4013200" cy="174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9491504" y="1838779"/>
            <a:ext cx="1950823" cy="664815"/>
          </a:xfrm>
          <a:prstGeom prst="wedgeRoundRectCallout">
            <a:avLst>
              <a:gd name="adj1" fmla="val -87068"/>
              <a:gd name="adj2" fmla="val 57594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記載項目について、それぞれ簡潔に記載。</a:t>
            </a:r>
            <a:r>
              <a:rPr kumimoji="1"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図表等を用いてわかりやすく記載すること。</a:t>
            </a:r>
            <a:endParaRPr kumimoji="1" lang="en-US" altLang="ja-JP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4644603" y="828675"/>
            <a:ext cx="4333700" cy="4344216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角丸四角形吹き出し 30">
            <a:extLst>
              <a:ext uri="{FF2B5EF4-FFF2-40B4-BE49-F238E27FC236}">
                <a16:creationId xmlns:a16="http://schemas.microsoft.com/office/drawing/2014/main" id="{D8E311D0-CA9E-4689-03FE-6D9D567D391B}"/>
              </a:ext>
            </a:extLst>
          </p:cNvPr>
          <p:cNvSpPr/>
          <p:nvPr/>
        </p:nvSpPr>
        <p:spPr>
          <a:xfrm>
            <a:off x="-2454223" y="2407245"/>
            <a:ext cx="2280111" cy="1499737"/>
          </a:xfrm>
          <a:prstGeom prst="wedgeRoundRectCallout">
            <a:avLst>
              <a:gd name="adj1" fmla="val 63856"/>
              <a:gd name="adj2" fmla="val -50504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募集要領の「</a:t>
            </a:r>
            <a:r>
              <a:rPr lang="en-US" altLang="ja-JP" sz="1000" dirty="0">
                <a:solidFill>
                  <a:srgbClr val="FF0000"/>
                </a:solidFill>
                <a:latin typeface="+mn-ea"/>
                <a:ea typeface="+mn-ea"/>
              </a:rPr>
              <a:t>Ⅱ </a:t>
            </a:r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補助対象＞２ 対象事業の要件」に沿って、「①次世代革新炉の技術開発」、「②次世代革新炉の開発・建設に向けた原子力産業基盤強化」のいずれか（またはその両方）に該当することを明記し、募集要領（表１）に掲げる技術項目の該当項目とその内容を記載すること。</a:t>
            </a:r>
          </a:p>
        </p:txBody>
      </p:sp>
      <p:sp>
        <p:nvSpPr>
          <p:cNvPr id="5" name="角丸四角形吹き出し 30">
            <a:extLst>
              <a:ext uri="{FF2B5EF4-FFF2-40B4-BE49-F238E27FC236}">
                <a16:creationId xmlns:a16="http://schemas.microsoft.com/office/drawing/2014/main" id="{636A76C8-F03F-AD86-384D-C1D8849780A1}"/>
              </a:ext>
            </a:extLst>
          </p:cNvPr>
          <p:cNvSpPr/>
          <p:nvPr/>
        </p:nvSpPr>
        <p:spPr>
          <a:xfrm>
            <a:off x="-2465893" y="4305439"/>
            <a:ext cx="2280111" cy="987910"/>
          </a:xfrm>
          <a:prstGeom prst="wedgeRoundRectCallout">
            <a:avLst>
              <a:gd name="adj1" fmla="val 62293"/>
              <a:gd name="adj2" fmla="val -54847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次世代革新炉建設に向けた課題・ニーズを想定した上で、提供価値とそれを実現する事業計画（本間接補助事業を含む事業全体の計画）を記載すること。</a:t>
            </a:r>
          </a:p>
        </p:txBody>
      </p:sp>
      <p:sp>
        <p:nvSpPr>
          <p:cNvPr id="6" name="角丸四角形吹き出し 30">
            <a:extLst>
              <a:ext uri="{FF2B5EF4-FFF2-40B4-BE49-F238E27FC236}">
                <a16:creationId xmlns:a16="http://schemas.microsoft.com/office/drawing/2014/main" id="{FB70A77A-251C-8173-3F80-CA90C5D59A21}"/>
              </a:ext>
            </a:extLst>
          </p:cNvPr>
          <p:cNvSpPr/>
          <p:nvPr/>
        </p:nvSpPr>
        <p:spPr>
          <a:xfrm>
            <a:off x="-2454223" y="200542"/>
            <a:ext cx="2280111" cy="912869"/>
          </a:xfrm>
          <a:prstGeom prst="wedgeRoundRectCallout">
            <a:avLst>
              <a:gd name="adj1" fmla="val 64377"/>
              <a:gd name="adj2" fmla="val 56745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事業実施の背景や具体的な課題、事業の目的について、募集要項の「</a:t>
            </a:r>
            <a:r>
              <a:rPr lang="en-US" altLang="ja-JP" sz="1000" dirty="0">
                <a:solidFill>
                  <a:srgbClr val="FF0000"/>
                </a:solidFill>
                <a:latin typeface="+mn-ea"/>
                <a:ea typeface="+mn-ea"/>
              </a:rPr>
              <a:t>Ⅰ </a:t>
            </a:r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事業概要＞</a:t>
            </a:r>
            <a:r>
              <a:rPr lang="en-US" altLang="ja-JP" sz="1000" dirty="0">
                <a:solidFill>
                  <a:srgbClr val="FF0000"/>
                </a:solidFill>
                <a:latin typeface="+mn-ea"/>
                <a:ea typeface="+mn-ea"/>
              </a:rPr>
              <a:t>1 </a:t>
            </a:r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事業目的」に沿った目的で実施する旨を記載すること。</a:t>
            </a:r>
          </a:p>
        </p:txBody>
      </p:sp>
      <p:sp>
        <p:nvSpPr>
          <p:cNvPr id="7" name="角丸四角形吹き出し 20">
            <a:extLst>
              <a:ext uri="{FF2B5EF4-FFF2-40B4-BE49-F238E27FC236}">
                <a16:creationId xmlns:a16="http://schemas.microsoft.com/office/drawing/2014/main" id="{8B042538-A31A-39A8-8E98-3A98B20C6298}"/>
              </a:ext>
            </a:extLst>
          </p:cNvPr>
          <p:cNvSpPr/>
          <p:nvPr/>
        </p:nvSpPr>
        <p:spPr>
          <a:xfrm>
            <a:off x="-2381249" y="5354128"/>
            <a:ext cx="1713814" cy="686620"/>
          </a:xfrm>
          <a:prstGeom prst="wedgeRoundRectCallout">
            <a:avLst>
              <a:gd name="adj1" fmla="val 91245"/>
              <a:gd name="adj2" fmla="val 65370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各年度国庫債務負担行為のスケジュール・金額が判別できるように記載すること。</a:t>
            </a:r>
            <a:endParaRPr kumimoji="1" lang="ja-JP" altLang="en-US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8" name="角丸四角形吹き出し 33">
            <a:extLst>
              <a:ext uri="{FF2B5EF4-FFF2-40B4-BE49-F238E27FC236}">
                <a16:creationId xmlns:a16="http://schemas.microsoft.com/office/drawing/2014/main" id="{60EA055D-35F2-4A08-394B-C6F89BC5B172}"/>
              </a:ext>
            </a:extLst>
          </p:cNvPr>
          <p:cNvSpPr/>
          <p:nvPr/>
        </p:nvSpPr>
        <p:spPr>
          <a:xfrm>
            <a:off x="4944383" y="-204302"/>
            <a:ext cx="2875914" cy="432105"/>
          </a:xfrm>
          <a:prstGeom prst="wedgeRoundRectCallout">
            <a:avLst>
              <a:gd name="adj1" fmla="val -73157"/>
              <a:gd name="adj2" fmla="val 68283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r>
              <a:rPr kumimoji="1"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今年度応募の実施年数分記載すること</a:t>
            </a:r>
            <a:endParaRPr kumimoji="1" lang="en-US" altLang="ja-JP" sz="1000" dirty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kumimoji="1"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（不要な年度は削除）</a:t>
            </a:r>
            <a:endParaRPr lang="en-US" altLang="ja-JP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5" name="角丸四角形吹き出し 33">
            <a:extLst>
              <a:ext uri="{FF2B5EF4-FFF2-40B4-BE49-F238E27FC236}">
                <a16:creationId xmlns:a16="http://schemas.microsoft.com/office/drawing/2014/main" id="{5A1AE1E5-9FA5-C00C-E4DC-035F1B10ED4A}"/>
              </a:ext>
            </a:extLst>
          </p:cNvPr>
          <p:cNvSpPr/>
          <p:nvPr/>
        </p:nvSpPr>
        <p:spPr>
          <a:xfrm>
            <a:off x="7124536" y="372209"/>
            <a:ext cx="912957" cy="261611"/>
          </a:xfrm>
          <a:prstGeom prst="wedgeRoundRectCallout">
            <a:avLst>
              <a:gd name="adj1" fmla="val -106931"/>
              <a:gd name="adj2" fmla="val 60681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pPr algn="ctr"/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補助率１</a:t>
            </a:r>
            <a:r>
              <a:rPr lang="en-US" altLang="ja-JP" sz="1000" dirty="0">
                <a:solidFill>
                  <a:srgbClr val="FF0000"/>
                </a:solidFill>
                <a:latin typeface="+mn-ea"/>
                <a:ea typeface="+mn-ea"/>
              </a:rPr>
              <a:t>/</a:t>
            </a:r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２</a:t>
            </a:r>
            <a:endParaRPr lang="en-US" altLang="ja-JP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FD40CE6-926C-905F-6ADC-EB4832A60BF0}"/>
              </a:ext>
            </a:extLst>
          </p:cNvPr>
          <p:cNvSpPr txBox="1"/>
          <p:nvPr/>
        </p:nvSpPr>
        <p:spPr>
          <a:xfrm>
            <a:off x="3355963" y="2726226"/>
            <a:ext cx="2432076" cy="26161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solidFill>
                  <a:srgbClr val="FF0000"/>
                </a:solidFill>
                <a:latin typeface="+mj-ea"/>
                <a:ea typeface="+mj-ea"/>
              </a:rPr>
              <a:t>１</a:t>
            </a:r>
            <a:r>
              <a:rPr kumimoji="1" lang="ja-JP" altLang="en-US" sz="1100" dirty="0">
                <a:solidFill>
                  <a:srgbClr val="FF0000"/>
                </a:solidFill>
                <a:latin typeface="+mj-ea"/>
                <a:ea typeface="+mj-ea"/>
              </a:rPr>
              <a:t>枚でまとめること（複数ページ厳禁）</a:t>
            </a:r>
            <a:endParaRPr kumimoji="1" lang="en-US" altLang="ja-JP" sz="11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62441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CFF66"/>
        </a:solidFill>
        <a:ln w="3175">
          <a:solidFill>
            <a:schemeClr val="tx1">
              <a:lumMod val="50000"/>
              <a:lumOff val="50000"/>
            </a:schemeClr>
          </a:solidFill>
        </a:ln>
      </a:spPr>
      <a:bodyPr vert="horz" lIns="0" tIns="0" rIns="0" bIns="0" anchor="ctr"/>
      <a:lstStyle>
        <a:defPPr algn="ctr">
          <a:defRPr sz="1000" dirty="0">
            <a:latin typeface="+mn-ea"/>
            <a:ea typeface="+mn-ea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19" ma:contentTypeDescription="新しいドキュメントを作成します。" ma:contentTypeScope="" ma:versionID="61886f30e5e9db6afba7cecac0364ce0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3257cc88c8082976ba6f8b31d613cd08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31B8BC-2A81-44D4-AFBC-CA6D389529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1e8871-1c24-4f8a-8f1d-b9016d52d4a3"/>
    <ds:schemaRef ds:uri="8ee52e10-ab1a-4c94-9d82-ab5dbf5133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CAB0F0-A76A-46FA-A45B-9E3495F7A0A4}">
  <ds:schemaRefs>
    <ds:schemaRef ds:uri="http://schemas.microsoft.com/office/2006/metadata/properties"/>
    <ds:schemaRef ds:uri="http://schemas.microsoft.com/office/infopath/2007/PartnerControls"/>
    <ds:schemaRef ds:uri="321e8871-1c24-4f8a-8f1d-b9016d52d4a3"/>
    <ds:schemaRef ds:uri="8ee52e10-ab1a-4c94-9d82-ab5dbf513320"/>
  </ds:schemaRefs>
</ds:datastoreItem>
</file>

<file path=customXml/itemProps3.xml><?xml version="1.0" encoding="utf-8"?>
<ds:datastoreItem xmlns:ds="http://schemas.openxmlformats.org/officeDocument/2006/customXml" ds:itemID="{751B9656-F169-4894-BD73-E01620E28F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363</Words>
  <Application>Microsoft Office PowerPoint</Application>
  <PresentationFormat>画面に合わせる (4:3)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Meiryo UI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2020-01-30T13:23:32Z</dcterms:created>
  <dcterms:modified xsi:type="dcterms:W3CDTF">2025-05-14T04:40:36Z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  <property fmtid="{D5CDD505-2E9C-101B-9397-08002B2CF9AE}" pid="3" name="MediaServiceImageTags">
    <vt:lpwstr/>
  </property>
</Properties>
</file>